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8"/>
  </p:handoutMasterIdLst>
  <p:sldIdLst>
    <p:sldId id="256" r:id="rId2"/>
    <p:sldId id="268" r:id="rId3"/>
    <p:sldId id="257" r:id="rId4"/>
    <p:sldId id="274" r:id="rId5"/>
    <p:sldId id="278" r:id="rId6"/>
    <p:sldId id="280" r:id="rId7"/>
    <p:sldId id="282" r:id="rId8"/>
    <p:sldId id="283" r:id="rId9"/>
    <p:sldId id="281" r:id="rId10"/>
    <p:sldId id="286" r:id="rId11"/>
    <p:sldId id="259" r:id="rId12"/>
    <p:sldId id="279" r:id="rId13"/>
    <p:sldId id="265" r:id="rId14"/>
    <p:sldId id="291" r:id="rId15"/>
    <p:sldId id="273"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77" autoAdjust="0"/>
    <p:restoredTop sz="94660"/>
  </p:normalViewPr>
  <p:slideViewPr>
    <p:cSldViewPr>
      <p:cViewPr varScale="1">
        <p:scale>
          <a:sx n="86" d="100"/>
          <a:sy n="86" d="100"/>
        </p:scale>
        <p:origin x="-15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31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4DB8FA-2FC6-4A4C-814F-49C90999A640}" type="datetimeFigureOut">
              <a:rPr lang="en-US" smtClean="0"/>
              <a:pPr/>
              <a:t>5/30/2013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968449-3829-4AE8-B6E5-792A602D134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5CC332-E0F5-4BF3-A309-2812F9E4AD3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CC332-E0F5-4BF3-A309-2812F9E4AD3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CC332-E0F5-4BF3-A309-2812F9E4AD3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CC332-E0F5-4BF3-A309-2812F9E4AD3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5CC332-E0F5-4BF3-A309-2812F9E4AD33}"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CC332-E0F5-4BF3-A309-2812F9E4AD33}"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5CC332-E0F5-4BF3-A309-2812F9E4AD33}" type="datetimeFigureOut">
              <a:rPr lang="en-US" smtClean="0"/>
              <a:pPr/>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5CC332-E0F5-4BF3-A309-2812F9E4AD33}" type="datetimeFigureOut">
              <a:rPr lang="en-US" smtClean="0"/>
              <a:pPr/>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C332-E0F5-4BF3-A309-2812F9E4AD33}" type="datetimeFigureOut">
              <a:rPr lang="en-US" smtClean="0"/>
              <a:pPr/>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CC332-E0F5-4BF3-A309-2812F9E4AD33}"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CC332-E0F5-4BF3-A309-2812F9E4AD33}"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0530D-51D8-4884-9018-F0A85C8B00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CC332-E0F5-4BF3-A309-2812F9E4AD33}" type="datetimeFigureOut">
              <a:rPr lang="en-US" smtClean="0"/>
              <a:pPr/>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0530D-51D8-4884-9018-F0A85C8B00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981200"/>
            <a:ext cx="5562600" cy="990600"/>
          </a:xfrm>
        </p:spPr>
        <p:txBody>
          <a:bodyPr>
            <a:noAutofit/>
          </a:bodyPr>
          <a:lstStyle/>
          <a:p>
            <a:r>
              <a:rPr lang="en-US" sz="2500" b="1" dirty="0" smtClean="0"/>
              <a:t>United Nations Regional Workshop on </a:t>
            </a:r>
            <a:br>
              <a:rPr lang="en-US" sz="2500" b="1" dirty="0" smtClean="0"/>
            </a:br>
            <a:r>
              <a:rPr lang="en-US" sz="2500" b="1" dirty="0" smtClean="0"/>
              <a:t>Data Dissemination and Communication</a:t>
            </a:r>
            <a:endParaRPr lang="en-US" sz="2500" b="1" dirty="0"/>
          </a:p>
        </p:txBody>
      </p:sp>
      <p:sp>
        <p:nvSpPr>
          <p:cNvPr id="3" name="Subtitle 2"/>
          <p:cNvSpPr>
            <a:spLocks noGrp="1"/>
          </p:cNvSpPr>
          <p:nvPr>
            <p:ph type="subTitle" idx="1"/>
          </p:nvPr>
        </p:nvSpPr>
        <p:spPr>
          <a:xfrm>
            <a:off x="6629400" y="5791200"/>
            <a:ext cx="2286000" cy="533400"/>
          </a:xfrm>
        </p:spPr>
        <p:txBody>
          <a:bodyPr>
            <a:normAutofit/>
          </a:bodyPr>
          <a:lstStyle/>
          <a:p>
            <a:r>
              <a:rPr lang="en-US" sz="2000" b="1" dirty="0" smtClean="0">
                <a:solidFill>
                  <a:schemeClr val="tx1"/>
                </a:solidFill>
              </a:rPr>
              <a:t>Ms. Fallon Lambert</a:t>
            </a:r>
          </a:p>
        </p:txBody>
      </p:sp>
      <p:pic>
        <p:nvPicPr>
          <p:cNvPr id="36866" name="Picture 2" descr="http://t1.gstatic.com/images?q=tbn:ANd9GcTxi7BuGCu-TWO8CMfvb2BUyJ7ERAUSyW5pGRqi8PDI0R32XmuB"/>
          <p:cNvPicPr>
            <a:picLocks noChangeAspect="1" noChangeArrowheads="1"/>
          </p:cNvPicPr>
          <p:nvPr/>
        </p:nvPicPr>
        <p:blipFill>
          <a:blip r:embed="rId2" cstate="print"/>
          <a:srcRect/>
          <a:stretch>
            <a:fillRect/>
          </a:stretch>
        </p:blipFill>
        <p:spPr bwMode="auto">
          <a:xfrm>
            <a:off x="381000" y="304800"/>
            <a:ext cx="1371600" cy="1303020"/>
          </a:xfrm>
          <a:prstGeom prst="rect">
            <a:avLst/>
          </a:prstGeom>
          <a:noFill/>
        </p:spPr>
      </p:pic>
      <p:sp>
        <p:nvSpPr>
          <p:cNvPr id="5" name="TextBox 4"/>
          <p:cNvSpPr txBox="1"/>
          <p:nvPr/>
        </p:nvSpPr>
        <p:spPr>
          <a:xfrm>
            <a:off x="2743200" y="2895600"/>
            <a:ext cx="3505200" cy="369332"/>
          </a:xfrm>
          <a:prstGeom prst="rect">
            <a:avLst/>
          </a:prstGeom>
          <a:noFill/>
        </p:spPr>
        <p:txBody>
          <a:bodyPr wrap="square" rtlCol="0">
            <a:spAutoFit/>
          </a:bodyPr>
          <a:lstStyle/>
          <a:p>
            <a:r>
              <a:rPr lang="en-US" dirty="0" smtClean="0"/>
              <a:t>Rio de Janeiro, Brazil, 5-7 June 2013</a:t>
            </a:r>
          </a:p>
        </p:txBody>
      </p:sp>
      <p:pic>
        <p:nvPicPr>
          <p:cNvPr id="36867" name="Picture 3" descr="U:\ABS - Fallon Lambert\International year of statistcs\Logo\logo abs.png"/>
          <p:cNvPicPr>
            <a:picLocks noChangeAspect="1" noChangeArrowheads="1"/>
          </p:cNvPicPr>
          <p:nvPr/>
        </p:nvPicPr>
        <p:blipFill>
          <a:blip r:embed="rId3" cstate="print"/>
          <a:srcRect/>
          <a:stretch>
            <a:fillRect/>
          </a:stretch>
        </p:blipFill>
        <p:spPr bwMode="auto">
          <a:xfrm>
            <a:off x="7696200" y="304800"/>
            <a:ext cx="1294391" cy="1524000"/>
          </a:xfrm>
          <a:prstGeom prst="rect">
            <a:avLst/>
          </a:prstGeom>
          <a:noFill/>
        </p:spPr>
      </p:pic>
      <p:sp>
        <p:nvSpPr>
          <p:cNvPr id="7" name="TextBox 6"/>
          <p:cNvSpPr txBox="1"/>
          <p:nvPr/>
        </p:nvSpPr>
        <p:spPr>
          <a:xfrm>
            <a:off x="1905000" y="609600"/>
            <a:ext cx="5562600" cy="553998"/>
          </a:xfrm>
          <a:prstGeom prst="rect">
            <a:avLst/>
          </a:prstGeom>
          <a:noFill/>
        </p:spPr>
        <p:txBody>
          <a:bodyPr wrap="square" rtlCol="0">
            <a:spAutoFit/>
          </a:bodyPr>
          <a:lstStyle/>
          <a:p>
            <a:r>
              <a:rPr lang="en-US" sz="3000" b="1" dirty="0" smtClean="0">
                <a:solidFill>
                  <a:srgbClr val="008000"/>
                </a:solidFill>
              </a:rPr>
              <a:t>General Bureau of Statistics (GBS)</a:t>
            </a:r>
          </a:p>
        </p:txBody>
      </p:sp>
      <p:sp>
        <p:nvSpPr>
          <p:cNvPr id="9" name="TextBox 8"/>
          <p:cNvSpPr txBox="1"/>
          <p:nvPr/>
        </p:nvSpPr>
        <p:spPr>
          <a:xfrm>
            <a:off x="2133600" y="3505200"/>
            <a:ext cx="4114800" cy="646331"/>
          </a:xfrm>
          <a:prstGeom prst="rect">
            <a:avLst/>
          </a:prstGeom>
          <a:noFill/>
        </p:spPr>
        <p:txBody>
          <a:bodyPr wrap="square" rtlCol="0">
            <a:spAutoFit/>
          </a:bodyPr>
          <a:lstStyle/>
          <a:p>
            <a:r>
              <a:rPr lang="en-US" b="1" dirty="0" smtClean="0">
                <a:solidFill>
                  <a:srgbClr val="008000"/>
                </a:solidFill>
              </a:rPr>
              <a:t>Emerging User Needs and Requirements </a:t>
            </a:r>
          </a:p>
          <a:p>
            <a:endParaRPr lang="en-US" dirty="0"/>
          </a:p>
        </p:txBody>
      </p:sp>
      <p:sp>
        <p:nvSpPr>
          <p:cNvPr id="10" name="TextBox 9"/>
          <p:cNvSpPr txBox="1"/>
          <p:nvPr/>
        </p:nvSpPr>
        <p:spPr>
          <a:xfrm>
            <a:off x="762000" y="4191000"/>
            <a:ext cx="6400800" cy="923330"/>
          </a:xfrm>
          <a:prstGeom prst="rect">
            <a:avLst/>
          </a:prstGeom>
          <a:noFill/>
        </p:spPr>
        <p:txBody>
          <a:bodyPr wrap="square" rtlCol="0">
            <a:spAutoFit/>
          </a:bodyPr>
          <a:lstStyle/>
          <a:p>
            <a:r>
              <a:rPr lang="en-US" b="1" dirty="0" smtClean="0">
                <a:solidFill>
                  <a:srgbClr val="FF0000"/>
                </a:solidFill>
              </a:rPr>
              <a:t>“A walk through the Data Dissemination process at the General Bureau of Statistics – Suriname” </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0" y="5410200"/>
            <a:ext cx="1770063" cy="1328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Data Dissemination at GBS</a:t>
            </a:r>
            <a:endParaRPr lang="en-US" b="1" dirty="0">
              <a:solidFill>
                <a:srgbClr val="008000"/>
              </a:solidFill>
            </a:endParaRPr>
          </a:p>
        </p:txBody>
      </p:sp>
      <p:sp>
        <p:nvSpPr>
          <p:cNvPr id="4" name="Oval 3"/>
          <p:cNvSpPr/>
          <p:nvPr/>
        </p:nvSpPr>
        <p:spPr>
          <a:xfrm>
            <a:off x="2819400" y="2743200"/>
            <a:ext cx="30480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943600" y="3733800"/>
            <a:ext cx="1143000" cy="76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rot="16200000" flipH="1">
            <a:off x="3886200" y="5105400"/>
            <a:ext cx="914400" cy="304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rot="10800000" flipV="1">
            <a:off x="2286000" y="4724400"/>
            <a:ext cx="838200" cy="609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rot="10800000">
            <a:off x="1524000" y="3810000"/>
            <a:ext cx="1066800" cy="76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rot="10800000">
            <a:off x="2819400" y="2057400"/>
            <a:ext cx="762000" cy="609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flipV="1">
            <a:off x="5029200" y="2133600"/>
            <a:ext cx="990600"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9" name="TextBox 18"/>
          <p:cNvSpPr txBox="1"/>
          <p:nvPr/>
        </p:nvSpPr>
        <p:spPr>
          <a:xfrm>
            <a:off x="3886200" y="5867400"/>
            <a:ext cx="1524000" cy="646331"/>
          </a:xfrm>
          <a:prstGeom prst="rect">
            <a:avLst/>
          </a:prstGeom>
          <a:noFill/>
        </p:spPr>
        <p:txBody>
          <a:bodyPr wrap="square" rtlCol="0">
            <a:spAutoFit/>
          </a:bodyPr>
          <a:lstStyle/>
          <a:p>
            <a:r>
              <a:rPr lang="en-US" dirty="0" smtClean="0"/>
              <a:t>Publications  </a:t>
            </a:r>
          </a:p>
          <a:p>
            <a:r>
              <a:rPr lang="en-US" dirty="0" smtClean="0"/>
              <a:t>(Hard Copy) </a:t>
            </a:r>
            <a:endParaRPr lang="en-US" dirty="0"/>
          </a:p>
        </p:txBody>
      </p:sp>
      <p:sp>
        <p:nvSpPr>
          <p:cNvPr id="20" name="TextBox 19"/>
          <p:cNvSpPr txBox="1"/>
          <p:nvPr/>
        </p:nvSpPr>
        <p:spPr>
          <a:xfrm>
            <a:off x="7315200" y="3733800"/>
            <a:ext cx="1600200" cy="369332"/>
          </a:xfrm>
          <a:prstGeom prst="rect">
            <a:avLst/>
          </a:prstGeom>
          <a:noFill/>
        </p:spPr>
        <p:txBody>
          <a:bodyPr wrap="square" rtlCol="0">
            <a:spAutoFit/>
          </a:bodyPr>
          <a:lstStyle/>
          <a:p>
            <a:r>
              <a:rPr lang="en-US" dirty="0" smtClean="0"/>
              <a:t>Press Release</a:t>
            </a:r>
            <a:endParaRPr lang="en-US" dirty="0"/>
          </a:p>
        </p:txBody>
      </p:sp>
      <p:sp>
        <p:nvSpPr>
          <p:cNvPr id="13" name="TextBox 12"/>
          <p:cNvSpPr txBox="1"/>
          <p:nvPr/>
        </p:nvSpPr>
        <p:spPr>
          <a:xfrm>
            <a:off x="1371600" y="1752600"/>
            <a:ext cx="990600" cy="369332"/>
          </a:xfrm>
          <a:prstGeom prst="rect">
            <a:avLst/>
          </a:prstGeom>
          <a:noFill/>
        </p:spPr>
        <p:txBody>
          <a:bodyPr wrap="square" rtlCol="0">
            <a:spAutoFit/>
          </a:bodyPr>
          <a:lstStyle/>
          <a:p>
            <a:r>
              <a:rPr lang="en-US" dirty="0" smtClean="0"/>
              <a:t>Website </a:t>
            </a:r>
            <a:endParaRPr lang="en-US" dirty="0"/>
          </a:p>
        </p:txBody>
      </p:sp>
      <p:sp>
        <p:nvSpPr>
          <p:cNvPr id="14" name="TextBox 13"/>
          <p:cNvSpPr txBox="1"/>
          <p:nvPr/>
        </p:nvSpPr>
        <p:spPr>
          <a:xfrm>
            <a:off x="6172200" y="1524000"/>
            <a:ext cx="2286000" cy="646331"/>
          </a:xfrm>
          <a:prstGeom prst="rect">
            <a:avLst/>
          </a:prstGeom>
          <a:noFill/>
        </p:spPr>
        <p:txBody>
          <a:bodyPr wrap="square" rtlCol="0">
            <a:spAutoFit/>
          </a:bodyPr>
          <a:lstStyle/>
          <a:p>
            <a:r>
              <a:rPr lang="en-US" dirty="0" smtClean="0"/>
              <a:t>Public Relations and Information Unit </a:t>
            </a:r>
            <a:endParaRPr lang="en-US" dirty="0"/>
          </a:p>
        </p:txBody>
      </p:sp>
      <p:sp>
        <p:nvSpPr>
          <p:cNvPr id="16" name="TextBox 15"/>
          <p:cNvSpPr txBox="1"/>
          <p:nvPr/>
        </p:nvSpPr>
        <p:spPr>
          <a:xfrm>
            <a:off x="457200" y="3581400"/>
            <a:ext cx="914400" cy="369332"/>
          </a:xfrm>
          <a:prstGeom prst="rect">
            <a:avLst/>
          </a:prstGeom>
          <a:noFill/>
        </p:spPr>
        <p:txBody>
          <a:bodyPr wrap="square" rtlCol="0">
            <a:spAutoFit/>
          </a:bodyPr>
          <a:lstStyle/>
          <a:p>
            <a:r>
              <a:rPr lang="en-US" dirty="0" smtClean="0"/>
              <a:t>E-Mail</a:t>
            </a:r>
            <a:endParaRPr lang="en-US" dirty="0"/>
          </a:p>
        </p:txBody>
      </p:sp>
      <p:sp>
        <p:nvSpPr>
          <p:cNvPr id="18" name="TextBox 17"/>
          <p:cNvSpPr txBox="1"/>
          <p:nvPr/>
        </p:nvSpPr>
        <p:spPr>
          <a:xfrm>
            <a:off x="990600" y="5486400"/>
            <a:ext cx="1752600" cy="646331"/>
          </a:xfrm>
          <a:prstGeom prst="rect">
            <a:avLst/>
          </a:prstGeom>
          <a:noFill/>
        </p:spPr>
        <p:txBody>
          <a:bodyPr wrap="square" rtlCol="0">
            <a:spAutoFit/>
          </a:bodyPr>
          <a:lstStyle/>
          <a:p>
            <a:r>
              <a:rPr lang="en-US" dirty="0" smtClean="0"/>
              <a:t>Publications</a:t>
            </a:r>
          </a:p>
          <a:p>
            <a:r>
              <a:rPr lang="en-US" dirty="0" smtClean="0"/>
              <a:t>(Soft Copy - CD)</a:t>
            </a:r>
          </a:p>
        </p:txBody>
      </p:sp>
      <p:cxnSp>
        <p:nvCxnSpPr>
          <p:cNvPr id="21" name="Straight Arrow Connector 20"/>
          <p:cNvCxnSpPr/>
          <p:nvPr/>
        </p:nvCxnSpPr>
        <p:spPr>
          <a:xfrm>
            <a:off x="5562600" y="4495800"/>
            <a:ext cx="685800" cy="609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5867400" y="5486400"/>
            <a:ext cx="1981200" cy="369332"/>
          </a:xfrm>
          <a:prstGeom prst="rect">
            <a:avLst/>
          </a:prstGeom>
          <a:noFill/>
        </p:spPr>
        <p:txBody>
          <a:bodyPr wrap="square" rtlCol="0">
            <a:spAutoFit/>
          </a:bodyPr>
          <a:lstStyle/>
          <a:p>
            <a:r>
              <a:rPr lang="en-US" dirty="0" smtClean="0"/>
              <a:t>Press Conferences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8000"/>
                </a:solidFill>
              </a:rPr>
              <a:t>Data Dissemination Strategies </a:t>
            </a:r>
            <a:endParaRPr lang="en-US" b="1" dirty="0">
              <a:solidFill>
                <a:srgbClr val="008000"/>
              </a:solidFill>
            </a:endParaRPr>
          </a:p>
        </p:txBody>
      </p:sp>
      <p:sp>
        <p:nvSpPr>
          <p:cNvPr id="3" name="Content Placeholder 2"/>
          <p:cNvSpPr>
            <a:spLocks noGrp="1"/>
          </p:cNvSpPr>
          <p:nvPr>
            <p:ph idx="1"/>
          </p:nvPr>
        </p:nvSpPr>
        <p:spPr>
          <a:xfrm>
            <a:off x="457200" y="1143000"/>
            <a:ext cx="8229600" cy="5486400"/>
          </a:xfrm>
        </p:spPr>
        <p:txBody>
          <a:bodyPr>
            <a:normAutofit/>
          </a:bodyPr>
          <a:lstStyle/>
          <a:p>
            <a:pPr>
              <a:buNone/>
            </a:pPr>
            <a:r>
              <a:rPr lang="en-US" dirty="0" smtClean="0"/>
              <a:t>GBS provides the following:</a:t>
            </a:r>
          </a:p>
          <a:p>
            <a:pPr>
              <a:buNone/>
            </a:pPr>
            <a:endParaRPr lang="en-US" dirty="0" smtClean="0"/>
          </a:p>
          <a:p>
            <a:pPr marL="514350" indent="-514350">
              <a:buFont typeface="+mj-lt"/>
              <a:buAutoNum type="arabicPeriod"/>
            </a:pPr>
            <a:r>
              <a:rPr lang="en-US" b="1" dirty="0" smtClean="0"/>
              <a:t>Public Relations and Information unit </a:t>
            </a:r>
          </a:p>
          <a:p>
            <a:endParaRPr lang="en-US" dirty="0" smtClean="0"/>
          </a:p>
          <a:p>
            <a:pPr marL="514350" indent="-514350">
              <a:buFont typeface="+mj-lt"/>
              <a:buAutoNum type="arabicPeriod" startAt="2"/>
            </a:pPr>
            <a:r>
              <a:rPr lang="en-US" b="1" dirty="0" smtClean="0"/>
              <a:t>Internet Services</a:t>
            </a:r>
          </a:p>
          <a:p>
            <a:r>
              <a:rPr lang="en-US" dirty="0" smtClean="0"/>
              <a:t>Official Website</a:t>
            </a:r>
          </a:p>
          <a:p>
            <a:r>
              <a:rPr lang="en-US" dirty="0" smtClean="0"/>
              <a:t>E-mail  Service</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b="1" dirty="0" smtClean="0">
                <a:solidFill>
                  <a:srgbClr val="008000"/>
                </a:solidFill>
              </a:rPr>
              <a:t>Dissemination Difficulties for the GBS</a:t>
            </a:r>
            <a:endParaRPr lang="en-US" b="1" dirty="0">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Emerging user needs </a:t>
            </a:r>
            <a:endParaRPr lang="en-US" b="1" dirty="0">
              <a:solidFill>
                <a:srgbClr val="008000"/>
              </a:solidFill>
            </a:endParaRPr>
          </a:p>
        </p:txBody>
      </p:sp>
      <p:sp>
        <p:nvSpPr>
          <p:cNvPr id="3" name="Content Placeholder 2"/>
          <p:cNvSpPr>
            <a:spLocks noGrp="1"/>
          </p:cNvSpPr>
          <p:nvPr>
            <p:ph idx="1"/>
          </p:nvPr>
        </p:nvSpPr>
        <p:spPr/>
        <p:txBody>
          <a:bodyPr/>
          <a:lstStyle/>
          <a:p>
            <a:r>
              <a:rPr lang="en-US" dirty="0" smtClean="0"/>
              <a:t>Distance between available statistical data and what user needs (not lower then resort level)</a:t>
            </a:r>
          </a:p>
          <a:p>
            <a:r>
              <a:rPr lang="en-US" dirty="0" smtClean="0"/>
              <a:t>Describe how the data is produced / meta data for public </a:t>
            </a:r>
          </a:p>
          <a:p>
            <a:r>
              <a:rPr lang="en-US" dirty="0" smtClean="0"/>
              <a:t>Users demand detailed small area statistics and micro-data (Confidentiality risks) </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924800" cy="4953000"/>
          </a:xfrm>
        </p:spPr>
        <p:txBody>
          <a:bodyPr>
            <a:noAutofit/>
          </a:bodyPr>
          <a:lstStyle/>
          <a:p>
            <a:endParaRPr lang="en-US" sz="2000" dirty="0" smtClean="0"/>
          </a:p>
          <a:p>
            <a:r>
              <a:rPr lang="en-US" b="1" dirty="0" smtClean="0"/>
              <a:t>GBS                                               IGSR </a:t>
            </a:r>
          </a:p>
          <a:p>
            <a:pPr>
              <a:buNone/>
            </a:pPr>
            <a:r>
              <a:rPr lang="en-US" sz="2400" b="1" dirty="0" smtClean="0"/>
              <a:t>       </a:t>
            </a:r>
            <a:r>
              <a:rPr lang="en-US" sz="2400" b="1" dirty="0" smtClean="0">
                <a:solidFill>
                  <a:srgbClr val="008000"/>
                </a:solidFill>
              </a:rPr>
              <a:t>Letter of Understanding </a:t>
            </a:r>
          </a:p>
          <a:p>
            <a:pPr>
              <a:buNone/>
            </a:pPr>
            <a:r>
              <a:rPr lang="en-US" sz="2400" b="1" dirty="0" smtClean="0">
                <a:solidFill>
                  <a:srgbClr val="008000"/>
                </a:solidFill>
              </a:rPr>
              <a:t>       Letter of Intent </a:t>
            </a:r>
          </a:p>
          <a:p>
            <a:endParaRPr lang="en-US" sz="2400" dirty="0" smtClean="0"/>
          </a:p>
          <a:p>
            <a:r>
              <a:rPr lang="en-US" sz="2400" dirty="0" smtClean="0"/>
              <a:t>GBS  makes its produced metadata and Micro Data available to the IGSR. </a:t>
            </a:r>
          </a:p>
          <a:p>
            <a:endParaRPr lang="en-US" sz="2400" dirty="0" smtClean="0"/>
          </a:p>
          <a:p>
            <a:r>
              <a:rPr lang="en-US" sz="2400" dirty="0" smtClean="0"/>
              <a:t>In the near future both organizations will work together in analyzing and publishing research results. </a:t>
            </a:r>
          </a:p>
          <a:p>
            <a:pPr>
              <a:buNone/>
            </a:pPr>
            <a:r>
              <a:rPr lang="en-US" sz="1800" dirty="0" smtClean="0"/>
              <a:t/>
            </a:r>
            <a:br>
              <a:rPr lang="en-US" sz="1800" dirty="0" smtClean="0"/>
            </a:br>
            <a:endParaRPr lang="en-US" sz="1800" dirty="0"/>
          </a:p>
        </p:txBody>
      </p:sp>
      <p:sp>
        <p:nvSpPr>
          <p:cNvPr id="4" name="Rectangle 3"/>
          <p:cNvSpPr/>
          <p:nvPr/>
        </p:nvSpPr>
        <p:spPr>
          <a:xfrm>
            <a:off x="533400" y="381000"/>
            <a:ext cx="8001000" cy="1015663"/>
          </a:xfrm>
          <a:prstGeom prst="rect">
            <a:avLst/>
          </a:prstGeom>
        </p:spPr>
        <p:txBody>
          <a:bodyPr wrap="square">
            <a:spAutoFit/>
          </a:bodyPr>
          <a:lstStyle/>
          <a:p>
            <a:r>
              <a:rPr lang="en-US" sz="3000" b="1" dirty="0" smtClean="0">
                <a:solidFill>
                  <a:srgbClr val="008000"/>
                </a:solidFill>
              </a:rPr>
              <a:t>GBS and the Institute for Graduate Studies and Research (IGSR) – first step to… Micro Data</a:t>
            </a:r>
            <a:endParaRPr lang="en-US" sz="3000" dirty="0">
              <a:solidFill>
                <a:srgbClr val="008000"/>
              </a:solidFill>
            </a:endParaRPr>
          </a:p>
        </p:txBody>
      </p:sp>
      <p:sp>
        <p:nvSpPr>
          <p:cNvPr id="5" name="Left-Right Arrow 4"/>
          <p:cNvSpPr/>
          <p:nvPr/>
        </p:nvSpPr>
        <p:spPr>
          <a:xfrm rot="10800000" flipV="1">
            <a:off x="2819400" y="1905000"/>
            <a:ext cx="2057400" cy="4238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1905000"/>
            <a:ext cx="1066800" cy="369332"/>
          </a:xfrm>
          <a:prstGeom prst="rect">
            <a:avLst/>
          </a:prstGeom>
          <a:noFill/>
        </p:spPr>
        <p:txBody>
          <a:bodyPr wrap="square" rtlCol="0">
            <a:spAutoFit/>
          </a:bodyPr>
          <a:lstStyle/>
          <a:p>
            <a:r>
              <a:rPr lang="en-US" dirty="0" smtClean="0">
                <a:solidFill>
                  <a:schemeClr val="bg1"/>
                </a:solidFill>
              </a:rPr>
              <a:t>Signed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fontScale="90000"/>
          </a:bodyPr>
          <a:lstStyle/>
          <a:p>
            <a:r>
              <a:rPr lang="en-US" dirty="0" smtClean="0">
                <a:solidFill>
                  <a:srgbClr val="008000"/>
                </a:solidFill>
              </a:rPr>
              <a:t/>
            </a:r>
            <a:br>
              <a:rPr lang="en-US" dirty="0" smtClean="0">
                <a:solidFill>
                  <a:srgbClr val="008000"/>
                </a:solidFill>
              </a:rPr>
            </a:br>
            <a:r>
              <a:rPr lang="en-US" sz="4000" b="1" dirty="0" smtClean="0">
                <a:solidFill>
                  <a:srgbClr val="008000"/>
                </a:solidFill>
              </a:rPr>
              <a:t>What Can the GBS do to full fill the user needs?</a:t>
            </a:r>
            <a:endParaRPr lang="en-US" sz="4000" b="1" dirty="0">
              <a:solidFill>
                <a:srgbClr val="008000"/>
              </a:solidFill>
            </a:endParaRPr>
          </a:p>
        </p:txBody>
      </p:sp>
      <p:sp>
        <p:nvSpPr>
          <p:cNvPr id="3" name="Content Placeholder 2"/>
          <p:cNvSpPr>
            <a:spLocks noGrp="1"/>
          </p:cNvSpPr>
          <p:nvPr>
            <p:ph idx="1"/>
          </p:nvPr>
        </p:nvSpPr>
        <p:spPr>
          <a:xfrm>
            <a:off x="381000" y="2133600"/>
            <a:ext cx="8229600" cy="1828800"/>
          </a:xfrm>
        </p:spPr>
        <p:txBody>
          <a:bodyPr>
            <a:norm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229600" cy="1143000"/>
          </a:xfrm>
        </p:spPr>
        <p:txBody>
          <a:bodyPr>
            <a:normAutofit fontScale="90000"/>
          </a:bodyPr>
          <a:lstStyle/>
          <a:p>
            <a:r>
              <a:rPr lang="en-US" b="1" dirty="0" smtClean="0">
                <a:solidFill>
                  <a:srgbClr val="008000"/>
                </a:solidFill>
              </a:rPr>
              <a:t>Thank You </a:t>
            </a:r>
            <a:br>
              <a:rPr lang="en-US" b="1" dirty="0" smtClean="0">
                <a:solidFill>
                  <a:srgbClr val="008000"/>
                </a:solidFill>
              </a:rPr>
            </a:br>
            <a:endParaRPr lang="en-US" b="1" dirty="0">
              <a:solidFill>
                <a:srgbClr val="008000"/>
              </a:solidFill>
            </a:endParaRPr>
          </a:p>
        </p:txBody>
      </p:sp>
      <p:sp>
        <p:nvSpPr>
          <p:cNvPr id="3" name="Content Placeholder 2"/>
          <p:cNvSpPr>
            <a:spLocks noGrp="1"/>
          </p:cNvSpPr>
          <p:nvPr>
            <p:ph idx="1"/>
          </p:nvPr>
        </p:nvSpPr>
        <p:spPr>
          <a:xfrm>
            <a:off x="457200" y="762000"/>
            <a:ext cx="8229600" cy="1905000"/>
          </a:xfrm>
        </p:spPr>
        <p:txBody>
          <a:bodyPr>
            <a:normAutofit fontScale="85000" lnSpcReduction="10000"/>
          </a:bodyPr>
          <a:lstStyle/>
          <a:p>
            <a:r>
              <a:rPr lang="en-US" b="1" dirty="0" smtClean="0"/>
              <a:t>H. G. Wells</a:t>
            </a:r>
            <a:br>
              <a:rPr lang="en-US" b="1" dirty="0" smtClean="0"/>
            </a:br>
            <a:r>
              <a:rPr lang="en-US" b="1" dirty="0" smtClean="0"/>
              <a:t/>
            </a:r>
            <a:br>
              <a:rPr lang="en-US" b="1" dirty="0" smtClean="0"/>
            </a:br>
            <a:r>
              <a:rPr lang="en-US" b="1" i="1" dirty="0" smtClean="0"/>
              <a:t>“Statistical Thinking will one day be as necessary for efficient citizenship as the ability to read and write…”</a:t>
            </a:r>
            <a:endParaRPr lang="en-US" b="1" i="1" dirty="0"/>
          </a:p>
        </p:txBody>
      </p:sp>
      <p:pic>
        <p:nvPicPr>
          <p:cNvPr id="4" name="Picture 2"/>
          <p:cNvPicPr>
            <a:picLocks noChangeAspect="1" noChangeArrowheads="1"/>
          </p:cNvPicPr>
          <p:nvPr/>
        </p:nvPicPr>
        <p:blipFill>
          <a:blip r:embed="rId2" cstate="print"/>
          <a:srcRect/>
          <a:stretch>
            <a:fillRect/>
          </a:stretch>
        </p:blipFill>
        <p:spPr bwMode="auto">
          <a:xfrm>
            <a:off x="4554537" y="4615210"/>
            <a:ext cx="1770063" cy="1328390"/>
          </a:xfrm>
          <a:prstGeom prst="rect">
            <a:avLst/>
          </a:prstGeom>
          <a:noFill/>
          <a:ln w="9525">
            <a:noFill/>
            <a:miter lim="800000"/>
            <a:headEnd/>
            <a:tailEnd/>
          </a:ln>
        </p:spPr>
      </p:pic>
      <p:pic>
        <p:nvPicPr>
          <p:cNvPr id="5" name="Picture 2" descr="Z:\Wopdata\International year of statistcs\Logo\ABS logo.jpg"/>
          <p:cNvPicPr>
            <a:picLocks noChangeAspect="1" noChangeArrowheads="1"/>
          </p:cNvPicPr>
          <p:nvPr/>
        </p:nvPicPr>
        <p:blipFill>
          <a:blip r:embed="rId3" cstate="print"/>
          <a:srcRect/>
          <a:stretch>
            <a:fillRect/>
          </a:stretch>
        </p:blipFill>
        <p:spPr bwMode="auto">
          <a:xfrm>
            <a:off x="3048000" y="4495800"/>
            <a:ext cx="1253853" cy="13566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Outline Presentation</a:t>
            </a:r>
            <a:endParaRPr lang="en-US" b="1" dirty="0">
              <a:solidFill>
                <a:srgbClr val="008000"/>
              </a:solidFill>
            </a:endParaRPr>
          </a:p>
        </p:txBody>
      </p:sp>
      <p:sp>
        <p:nvSpPr>
          <p:cNvPr id="3" name="Content Placeholder 2"/>
          <p:cNvSpPr>
            <a:spLocks noGrp="1"/>
          </p:cNvSpPr>
          <p:nvPr>
            <p:ph idx="1"/>
          </p:nvPr>
        </p:nvSpPr>
        <p:spPr>
          <a:xfrm>
            <a:off x="304800" y="1295400"/>
            <a:ext cx="8229600" cy="5410200"/>
          </a:xfrm>
        </p:spPr>
        <p:txBody>
          <a:bodyPr>
            <a:normAutofit fontScale="85000" lnSpcReduction="20000"/>
          </a:bodyPr>
          <a:lstStyle/>
          <a:p>
            <a:r>
              <a:rPr lang="en-US" dirty="0" smtClean="0"/>
              <a:t>Background information on Suriname </a:t>
            </a:r>
          </a:p>
          <a:p>
            <a:r>
              <a:rPr lang="en-US" dirty="0" smtClean="0"/>
              <a:t>Background information on the GBS</a:t>
            </a:r>
          </a:p>
          <a:p>
            <a:r>
              <a:rPr lang="en-US" dirty="0" smtClean="0"/>
              <a:t>GBS Principles: Vision, Mission, Core Values and </a:t>
            </a:r>
          </a:p>
          <a:p>
            <a:pPr>
              <a:buNone/>
            </a:pPr>
            <a:r>
              <a:rPr lang="en-US" dirty="0" smtClean="0"/>
              <a:t>     The Data Dissemination Policy </a:t>
            </a:r>
          </a:p>
          <a:p>
            <a:r>
              <a:rPr lang="en-US" dirty="0" smtClean="0"/>
              <a:t>Data Flow GBS</a:t>
            </a:r>
          </a:p>
          <a:p>
            <a:r>
              <a:rPr lang="en-US" dirty="0" smtClean="0"/>
              <a:t>Selected Surveys </a:t>
            </a:r>
          </a:p>
          <a:p>
            <a:r>
              <a:rPr lang="en-US" dirty="0" smtClean="0"/>
              <a:t>Statistics Producing Departments</a:t>
            </a:r>
          </a:p>
          <a:p>
            <a:r>
              <a:rPr lang="en-US" dirty="0" smtClean="0"/>
              <a:t>Data Dissemination at GBS</a:t>
            </a:r>
          </a:p>
          <a:p>
            <a:r>
              <a:rPr lang="en-US" dirty="0" smtClean="0"/>
              <a:t>Data Dissemination Strategies </a:t>
            </a:r>
          </a:p>
          <a:p>
            <a:r>
              <a:rPr lang="en-US" dirty="0" smtClean="0"/>
              <a:t>Dissemination Difficulties for the GBS</a:t>
            </a:r>
          </a:p>
          <a:p>
            <a:r>
              <a:rPr lang="en-US" dirty="0" smtClean="0"/>
              <a:t>Emerging User Needs</a:t>
            </a:r>
          </a:p>
          <a:p>
            <a:r>
              <a:rPr lang="en-US" dirty="0" smtClean="0"/>
              <a:t>Micro – Data</a:t>
            </a:r>
          </a:p>
          <a:p>
            <a:r>
              <a:rPr lang="en-US" dirty="0" smtClean="0"/>
              <a:t>What can GBS do to fulfill User Needs?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305800" cy="1470025"/>
          </a:xfrm>
        </p:spPr>
        <p:txBody>
          <a:bodyPr/>
          <a:lstStyle/>
          <a:p>
            <a:r>
              <a:rPr lang="en-US" b="1" dirty="0" smtClean="0">
                <a:solidFill>
                  <a:srgbClr val="008000"/>
                </a:solidFill>
              </a:rPr>
              <a:t>Background </a:t>
            </a:r>
            <a:r>
              <a:rPr lang="en-US" b="1" dirty="0" smtClean="0">
                <a:solidFill>
                  <a:srgbClr val="008000"/>
                </a:solidFill>
              </a:rPr>
              <a:t>Information</a:t>
            </a:r>
            <a:endParaRPr lang="en-US" b="1" dirty="0">
              <a:solidFill>
                <a:srgbClr val="008000"/>
              </a:solidFill>
            </a:endParaRPr>
          </a:p>
        </p:txBody>
      </p:sp>
      <p:sp>
        <p:nvSpPr>
          <p:cNvPr id="3" name="Subtitle 2"/>
          <p:cNvSpPr>
            <a:spLocks noGrp="1"/>
          </p:cNvSpPr>
          <p:nvPr>
            <p:ph type="subTitle" idx="1"/>
          </p:nvPr>
        </p:nvSpPr>
        <p:spPr>
          <a:xfrm>
            <a:off x="381000" y="1905000"/>
            <a:ext cx="8534400" cy="4191000"/>
          </a:xfrm>
        </p:spPr>
        <p:txBody>
          <a:bodyPr/>
          <a:lstStyle/>
          <a:p>
            <a:pPr algn="l">
              <a:buFont typeface="Arial" pitchFamily="34" charset="0"/>
              <a:buChar char="•"/>
            </a:pPr>
            <a:r>
              <a:rPr lang="en-US" b="1" dirty="0" smtClean="0">
                <a:solidFill>
                  <a:schemeClr val="tx1"/>
                </a:solidFill>
              </a:rPr>
              <a:t>Suriname</a:t>
            </a:r>
          </a:p>
          <a:p>
            <a:pPr algn="l">
              <a:buFont typeface="Arial" pitchFamily="34" charset="0"/>
              <a:buChar char="•"/>
            </a:pPr>
            <a:endParaRPr lang="en-US" b="1" dirty="0" smtClean="0">
              <a:solidFill>
                <a:schemeClr val="tx1"/>
              </a:solidFill>
            </a:endParaRP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General </a:t>
            </a:r>
            <a:r>
              <a:rPr lang="en-US" b="1" dirty="0" smtClean="0">
                <a:solidFill>
                  <a:schemeClr val="tx1"/>
                </a:solidFill>
              </a:rPr>
              <a:t>Bureau Of Statistics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82000" cy="1371600"/>
          </a:xfrm>
        </p:spPr>
        <p:txBody>
          <a:bodyPr>
            <a:noAutofit/>
          </a:bodyPr>
          <a:lstStyle/>
          <a:p>
            <a:r>
              <a:rPr lang="en-US" sz="3600" b="1" dirty="0" smtClean="0">
                <a:solidFill>
                  <a:srgbClr val="008000"/>
                </a:solidFill>
              </a:rPr>
              <a:t>GBS Principles:</a:t>
            </a:r>
            <a:br>
              <a:rPr lang="en-US" sz="3600" b="1" dirty="0" smtClean="0">
                <a:solidFill>
                  <a:srgbClr val="008000"/>
                </a:solidFill>
              </a:rPr>
            </a:br>
            <a:r>
              <a:rPr lang="en-US" sz="3600" b="1" dirty="0" smtClean="0">
                <a:solidFill>
                  <a:srgbClr val="008000"/>
                </a:solidFill>
              </a:rPr>
              <a:t>Vision, Mission, Core Values and </a:t>
            </a:r>
            <a:br>
              <a:rPr lang="en-US" sz="3600" b="1" dirty="0" smtClean="0">
                <a:solidFill>
                  <a:srgbClr val="008000"/>
                </a:solidFill>
              </a:rPr>
            </a:br>
            <a:r>
              <a:rPr lang="en-US" sz="3600" b="1" dirty="0" smtClean="0">
                <a:solidFill>
                  <a:srgbClr val="008000"/>
                </a:solidFill>
              </a:rPr>
              <a:t>     The Data Dissemination Policy </a:t>
            </a:r>
          </a:p>
        </p:txBody>
      </p:sp>
      <p:sp>
        <p:nvSpPr>
          <p:cNvPr id="3" name="Content Placeholder 2"/>
          <p:cNvSpPr>
            <a:spLocks noGrp="1"/>
          </p:cNvSpPr>
          <p:nvPr>
            <p:ph idx="1"/>
          </p:nvPr>
        </p:nvSpPr>
        <p:spPr>
          <a:xfrm>
            <a:off x="228600" y="1524000"/>
            <a:ext cx="8229600" cy="5181600"/>
          </a:xfrm>
        </p:spPr>
        <p:txBody>
          <a:bodyPr>
            <a:normAutofit fontScale="25000" lnSpcReduction="20000"/>
          </a:bodyPr>
          <a:lstStyle/>
          <a:p>
            <a:r>
              <a:rPr lang="nl-NL" sz="8000" b="1" dirty="0" err="1" smtClean="0"/>
              <a:t>Vision</a:t>
            </a:r>
            <a:r>
              <a:rPr lang="nl-NL" sz="8000" b="1" dirty="0" smtClean="0"/>
              <a:t>:</a:t>
            </a:r>
            <a:r>
              <a:rPr lang="nl-NL" sz="8000" dirty="0" smtClean="0"/>
              <a:t/>
            </a:r>
            <a:br>
              <a:rPr lang="nl-NL" sz="8000" dirty="0" smtClean="0"/>
            </a:br>
            <a:r>
              <a:rPr lang="en-US" sz="8000" dirty="0" smtClean="0"/>
              <a:t> The General Office of Statistics will be an ongoing learning organization that functions optimally as coordinator and major producer of adequate statistics within the National Statistical System of the Republic of Suriname.</a:t>
            </a:r>
          </a:p>
          <a:p>
            <a:endParaRPr lang="nl-NL" sz="8000" dirty="0" smtClean="0"/>
          </a:p>
          <a:p>
            <a:r>
              <a:rPr lang="nl-NL" sz="8000" b="1" dirty="0" err="1" smtClean="0"/>
              <a:t>Mission</a:t>
            </a:r>
            <a:r>
              <a:rPr lang="nl-NL" sz="8000" b="1" dirty="0" smtClean="0"/>
              <a:t>: </a:t>
            </a:r>
            <a:r>
              <a:rPr lang="nl-NL" sz="8000" dirty="0" smtClean="0"/>
              <a:t/>
            </a:r>
            <a:br>
              <a:rPr lang="nl-NL" sz="8000" dirty="0" smtClean="0"/>
            </a:br>
            <a:r>
              <a:rPr lang="nl-NL" sz="8000" dirty="0" smtClean="0"/>
              <a:t>Provide t</a:t>
            </a:r>
            <a:r>
              <a:rPr lang="en-US" sz="8000" dirty="0" smtClean="0"/>
              <a:t>he Surinamese and international community with proper statistics that give insight into the demographic, economic and socio-cultural situation and development of Suriname.</a:t>
            </a:r>
          </a:p>
          <a:p>
            <a:endParaRPr lang="en-US" sz="8000" dirty="0" smtClean="0"/>
          </a:p>
          <a:p>
            <a:r>
              <a:rPr lang="en-US" sz="8000" b="1" dirty="0" smtClean="0"/>
              <a:t>Core Values: </a:t>
            </a:r>
          </a:p>
          <a:p>
            <a:pPr>
              <a:buNone/>
            </a:pPr>
            <a:r>
              <a:rPr lang="en-US" sz="8000" dirty="0" smtClean="0"/>
              <a:t>      Servitude, Impartiality, Expertise </a:t>
            </a:r>
          </a:p>
          <a:p>
            <a:pPr>
              <a:buNone/>
            </a:pPr>
            <a:r>
              <a:rPr lang="en-US" sz="8000" dirty="0" smtClean="0"/>
              <a:t>     Integrity, Quality, Team spirit</a:t>
            </a:r>
          </a:p>
          <a:p>
            <a:pPr>
              <a:buNone/>
            </a:pPr>
            <a:endParaRPr lang="en-US" sz="8000" dirty="0" smtClean="0"/>
          </a:p>
          <a:p>
            <a:r>
              <a:rPr lang="en-US" sz="8000" b="1" dirty="0" smtClean="0"/>
              <a:t>Data dissemination policy:</a:t>
            </a:r>
          </a:p>
          <a:p>
            <a:pPr>
              <a:buNone/>
            </a:pPr>
            <a:r>
              <a:rPr lang="en-US" sz="8000" dirty="0" smtClean="0"/>
              <a:t>      Based on Statistics Act (SB 2002, no. 97), UN Fundamental Principles of Official Statistics and CARICOM-SCCS Position on Access to Micro Data </a:t>
            </a:r>
          </a:p>
          <a:p>
            <a:pPr>
              <a:buNone/>
            </a:pPr>
            <a:endParaRPr lang="en-US" sz="8000" dirty="0" smtClean="0"/>
          </a:p>
          <a:p>
            <a:endParaRPr lang="en-US" sz="8000" dirty="0" smtClean="0"/>
          </a:p>
          <a:p>
            <a:endParaRPr lang="nl-NL" sz="8000" dirty="0" smtClean="0"/>
          </a:p>
          <a:p>
            <a:endParaRPr lang="nl-NL" sz="80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Data Flow  GBS</a:t>
            </a:r>
            <a:endParaRPr lang="en-US" dirty="0"/>
          </a:p>
        </p:txBody>
      </p:sp>
      <p:pic>
        <p:nvPicPr>
          <p:cNvPr id="1026" name="Picture 2" descr="Z:\Wopdata\International year of statistcs\Logo\ABS logo.jpg"/>
          <p:cNvPicPr>
            <a:picLocks noGrp="1" noChangeAspect="1" noChangeArrowheads="1"/>
          </p:cNvPicPr>
          <p:nvPr>
            <p:ph idx="1"/>
          </p:nvPr>
        </p:nvPicPr>
        <p:blipFill>
          <a:blip r:embed="rId2" cstate="print"/>
          <a:srcRect/>
          <a:stretch>
            <a:fillRect/>
          </a:stretch>
        </p:blipFill>
        <p:spPr bwMode="auto">
          <a:xfrm>
            <a:off x="2819400" y="2438400"/>
            <a:ext cx="2743200" cy="2968170"/>
          </a:xfrm>
          <a:prstGeom prst="rect">
            <a:avLst/>
          </a:prstGeom>
          <a:noFill/>
        </p:spPr>
      </p:pic>
      <p:sp>
        <p:nvSpPr>
          <p:cNvPr id="5" name="TextBox 4"/>
          <p:cNvSpPr txBox="1"/>
          <p:nvPr/>
        </p:nvSpPr>
        <p:spPr>
          <a:xfrm>
            <a:off x="152400" y="1676400"/>
            <a:ext cx="3124200" cy="630942"/>
          </a:xfrm>
          <a:prstGeom prst="rect">
            <a:avLst/>
          </a:prstGeom>
          <a:noFill/>
        </p:spPr>
        <p:txBody>
          <a:bodyPr wrap="square" rtlCol="0">
            <a:spAutoFit/>
          </a:bodyPr>
          <a:lstStyle/>
          <a:p>
            <a:r>
              <a:rPr lang="en-US" sz="3500" b="1" dirty="0" smtClean="0">
                <a:solidFill>
                  <a:srgbClr val="0070C0"/>
                </a:solidFill>
              </a:rPr>
              <a:t>Data Providers </a:t>
            </a:r>
            <a:endParaRPr lang="en-US" sz="3500" b="1" dirty="0">
              <a:solidFill>
                <a:srgbClr val="0070C0"/>
              </a:solidFill>
            </a:endParaRPr>
          </a:p>
        </p:txBody>
      </p:sp>
      <p:sp>
        <p:nvSpPr>
          <p:cNvPr id="6" name="TextBox 5"/>
          <p:cNvSpPr txBox="1"/>
          <p:nvPr/>
        </p:nvSpPr>
        <p:spPr>
          <a:xfrm>
            <a:off x="6705600" y="1578858"/>
            <a:ext cx="2438400" cy="630942"/>
          </a:xfrm>
          <a:prstGeom prst="rect">
            <a:avLst/>
          </a:prstGeom>
          <a:noFill/>
        </p:spPr>
        <p:txBody>
          <a:bodyPr wrap="square" rtlCol="0">
            <a:spAutoFit/>
          </a:bodyPr>
          <a:lstStyle/>
          <a:p>
            <a:r>
              <a:rPr lang="en-US" sz="3500" b="1" dirty="0" smtClean="0">
                <a:solidFill>
                  <a:srgbClr val="0070C0"/>
                </a:solidFill>
              </a:rPr>
              <a:t>Data Users </a:t>
            </a:r>
            <a:endParaRPr lang="en-US" sz="3500" b="1" dirty="0">
              <a:solidFill>
                <a:srgbClr val="0070C0"/>
              </a:solidFill>
            </a:endParaRPr>
          </a:p>
        </p:txBody>
      </p:sp>
      <p:sp>
        <p:nvSpPr>
          <p:cNvPr id="7" name="Content Placeholder 2"/>
          <p:cNvSpPr txBox="1">
            <a:spLocks/>
          </p:cNvSpPr>
          <p:nvPr/>
        </p:nvSpPr>
        <p:spPr>
          <a:xfrm>
            <a:off x="6858000" y="2286000"/>
            <a:ext cx="2514600" cy="3382963"/>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Students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Scientists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Researchers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(Trade) unions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Companies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Government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National organizations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International organizations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152400" y="2286001"/>
            <a:ext cx="21336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Government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Companies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Households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2895600" y="5486400"/>
            <a:ext cx="2590800" cy="1323439"/>
          </a:xfrm>
          <a:prstGeom prst="rect">
            <a:avLst/>
          </a:prstGeom>
          <a:solidFill>
            <a:schemeClr val="accent3">
              <a:lumMod val="60000"/>
              <a:lumOff val="40000"/>
            </a:schemeClr>
          </a:solidFill>
        </p:spPr>
        <p:txBody>
          <a:bodyPr wrap="square" rtlCol="0">
            <a:spAutoFit/>
          </a:bodyPr>
          <a:lstStyle/>
          <a:p>
            <a:pPr>
              <a:buFont typeface="Arial" pitchFamily="34" charset="0"/>
              <a:buChar char="•"/>
            </a:pPr>
            <a:r>
              <a:rPr lang="en-US" sz="2000" b="1" dirty="0" smtClean="0"/>
              <a:t>Collect Data</a:t>
            </a:r>
          </a:p>
          <a:p>
            <a:pPr>
              <a:buFont typeface="Arial" pitchFamily="34" charset="0"/>
              <a:buChar char="•"/>
            </a:pPr>
            <a:r>
              <a:rPr lang="en-US" sz="2000" b="1" dirty="0" smtClean="0"/>
              <a:t>Data Processing</a:t>
            </a:r>
          </a:p>
          <a:p>
            <a:pPr>
              <a:buFont typeface="Arial" pitchFamily="34" charset="0"/>
              <a:buChar char="•"/>
            </a:pPr>
            <a:r>
              <a:rPr lang="en-US" sz="2000" b="1" dirty="0" err="1" smtClean="0"/>
              <a:t>Analyse</a:t>
            </a:r>
            <a:r>
              <a:rPr lang="en-US" sz="2000" b="1" dirty="0" smtClean="0"/>
              <a:t> </a:t>
            </a:r>
          </a:p>
          <a:p>
            <a:pPr>
              <a:buFont typeface="Arial" pitchFamily="34" charset="0"/>
              <a:buChar char="•"/>
            </a:pPr>
            <a:r>
              <a:rPr lang="en-US" sz="2000" b="1" dirty="0" smtClean="0"/>
              <a:t>Publish </a:t>
            </a:r>
            <a:endParaRPr lang="en-US" sz="2000" b="1" dirty="0"/>
          </a:p>
        </p:txBody>
      </p:sp>
      <p:cxnSp>
        <p:nvCxnSpPr>
          <p:cNvPr id="12" name="Straight Arrow Connector 11"/>
          <p:cNvCxnSpPr/>
          <p:nvPr/>
        </p:nvCxnSpPr>
        <p:spPr>
          <a:xfrm>
            <a:off x="1981200" y="4495800"/>
            <a:ext cx="1295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10800000">
            <a:off x="5562600" y="3732212"/>
            <a:ext cx="1295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rot="10800000">
            <a:off x="2057400" y="2971800"/>
            <a:ext cx="1447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1905000" y="4038600"/>
            <a:ext cx="1295400" cy="369332"/>
          </a:xfrm>
          <a:prstGeom prst="rect">
            <a:avLst/>
          </a:prstGeom>
          <a:noFill/>
        </p:spPr>
        <p:txBody>
          <a:bodyPr wrap="square" rtlCol="0">
            <a:spAutoFit/>
          </a:bodyPr>
          <a:lstStyle/>
          <a:p>
            <a:r>
              <a:rPr lang="en-US" b="1" dirty="0" smtClean="0">
                <a:solidFill>
                  <a:srgbClr val="FF0000"/>
                </a:solidFill>
              </a:rPr>
              <a:t>RESPONSE</a:t>
            </a:r>
            <a:endParaRPr lang="en-US" b="1" dirty="0">
              <a:solidFill>
                <a:srgbClr val="FF0000"/>
              </a:solidFill>
            </a:endParaRPr>
          </a:p>
        </p:txBody>
      </p:sp>
      <p:sp>
        <p:nvSpPr>
          <p:cNvPr id="22" name="TextBox 21"/>
          <p:cNvSpPr txBox="1"/>
          <p:nvPr/>
        </p:nvSpPr>
        <p:spPr>
          <a:xfrm>
            <a:off x="1828800" y="2526268"/>
            <a:ext cx="1905000" cy="369332"/>
          </a:xfrm>
          <a:prstGeom prst="rect">
            <a:avLst/>
          </a:prstGeom>
          <a:noFill/>
        </p:spPr>
        <p:txBody>
          <a:bodyPr wrap="square" rtlCol="0">
            <a:spAutoFit/>
          </a:bodyPr>
          <a:lstStyle/>
          <a:p>
            <a:r>
              <a:rPr lang="en-US" b="1" dirty="0" smtClean="0">
                <a:solidFill>
                  <a:srgbClr val="FF0000"/>
                </a:solidFill>
              </a:rPr>
              <a:t>QUESTIONNAIRES</a:t>
            </a:r>
            <a:endParaRPr lang="en-US" b="1" dirty="0">
              <a:solidFill>
                <a:srgbClr val="FF0000"/>
              </a:solidFill>
            </a:endParaRPr>
          </a:p>
        </p:txBody>
      </p:sp>
      <p:sp>
        <p:nvSpPr>
          <p:cNvPr id="23" name="TextBox 22"/>
          <p:cNvSpPr txBox="1"/>
          <p:nvPr/>
        </p:nvSpPr>
        <p:spPr>
          <a:xfrm>
            <a:off x="5791200" y="3276600"/>
            <a:ext cx="990600" cy="369332"/>
          </a:xfrm>
          <a:prstGeom prst="rect">
            <a:avLst/>
          </a:prstGeom>
          <a:noFill/>
        </p:spPr>
        <p:txBody>
          <a:bodyPr wrap="square" rtlCol="0">
            <a:spAutoFit/>
          </a:bodyPr>
          <a:lstStyle/>
          <a:p>
            <a:r>
              <a:rPr lang="en-US" b="1" dirty="0" smtClean="0">
                <a:solidFill>
                  <a:srgbClr val="FF0000"/>
                </a:solidFill>
              </a:rPr>
              <a:t>CRITIC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Selected Surveys</a:t>
            </a:r>
            <a:endParaRPr lang="en-US" b="1" dirty="0">
              <a:solidFill>
                <a:srgbClr val="008000"/>
              </a:solidFill>
            </a:endParaRPr>
          </a:p>
        </p:txBody>
      </p:sp>
      <p:sp>
        <p:nvSpPr>
          <p:cNvPr id="3" name="Content Placeholder 2"/>
          <p:cNvSpPr>
            <a:spLocks noGrp="1"/>
          </p:cNvSpPr>
          <p:nvPr>
            <p:ph idx="1"/>
          </p:nvPr>
        </p:nvSpPr>
        <p:spPr>
          <a:xfrm>
            <a:off x="228600" y="1828800"/>
            <a:ext cx="8153400" cy="4876800"/>
          </a:xfrm>
        </p:spPr>
        <p:txBody>
          <a:bodyPr>
            <a:normAutofit fontScale="85000" lnSpcReduction="10000"/>
          </a:bodyPr>
          <a:lstStyle/>
          <a:p>
            <a:r>
              <a:rPr lang="en-US" dirty="0" smtClean="0"/>
              <a:t>Census (2004 and 2012)</a:t>
            </a:r>
          </a:p>
          <a:p>
            <a:r>
              <a:rPr lang="en-US" dirty="0" smtClean="0"/>
              <a:t>Household Budget Survey  (2007/2008 – 2013/2014)</a:t>
            </a:r>
          </a:p>
          <a:p>
            <a:r>
              <a:rPr lang="en-US" dirty="0" smtClean="0"/>
              <a:t>Continuous Household Survey (Quarterly, running since 1986)</a:t>
            </a:r>
          </a:p>
          <a:p>
            <a:r>
              <a:rPr lang="en-US" dirty="0" smtClean="0"/>
              <a:t>Establishment Census (2007 and 2015/2016)</a:t>
            </a:r>
          </a:p>
          <a:p>
            <a:r>
              <a:rPr lang="en-US" dirty="0" smtClean="0"/>
              <a:t>Establishment Survey (Annually and quarterly)</a:t>
            </a:r>
          </a:p>
          <a:p>
            <a:r>
              <a:rPr lang="en-US" dirty="0" smtClean="0"/>
              <a:t>Consumers Price Index (Continuous price Surveys) </a:t>
            </a:r>
          </a:p>
          <a:p>
            <a:r>
              <a:rPr lang="en-US" dirty="0" smtClean="0"/>
              <a:t>International Comparison Program (ICP) </a:t>
            </a:r>
            <a:r>
              <a:rPr lang="en-US" smtClean="0"/>
              <a:t>(2011/2012)</a:t>
            </a:r>
            <a:endParaRPr lang="en-US" dirty="0" smtClean="0"/>
          </a:p>
          <a:p>
            <a:r>
              <a:rPr lang="en-US" dirty="0" smtClean="0"/>
              <a:t>MICS  (2006 and 2010)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rgbClr val="008000"/>
                </a:solidFill>
              </a:rPr>
              <a:t>Statistics Producing Departments</a:t>
            </a:r>
            <a:br>
              <a:rPr lang="en-US" b="1" dirty="0" smtClean="0">
                <a:solidFill>
                  <a:srgbClr val="008000"/>
                </a:solidFill>
              </a:rPr>
            </a:br>
            <a:r>
              <a:rPr lang="en-US" b="1" dirty="0" smtClean="0">
                <a:solidFill>
                  <a:srgbClr val="008000"/>
                </a:solidFill>
              </a:rPr>
              <a:t>Published Data - Economic Division:</a:t>
            </a:r>
            <a:br>
              <a:rPr lang="en-US" b="1" dirty="0" smtClean="0">
                <a:solidFill>
                  <a:srgbClr val="008000"/>
                </a:solidFill>
              </a:rPr>
            </a:br>
            <a:endParaRPr lang="en-US" dirty="0">
              <a:solidFill>
                <a:srgbClr val="008000"/>
              </a:solidFill>
            </a:endParaRPr>
          </a:p>
        </p:txBody>
      </p:sp>
      <p:sp>
        <p:nvSpPr>
          <p:cNvPr id="3" name="Content Placeholder 2"/>
          <p:cNvSpPr>
            <a:spLocks noGrp="1"/>
          </p:cNvSpPr>
          <p:nvPr>
            <p:ph idx="1"/>
          </p:nvPr>
        </p:nvSpPr>
        <p:spPr>
          <a:xfrm>
            <a:off x="304800" y="1295400"/>
            <a:ext cx="8229600" cy="5257800"/>
          </a:xfrm>
        </p:spPr>
        <p:txBody>
          <a:bodyPr>
            <a:noAutofit/>
          </a:bodyPr>
          <a:lstStyle/>
          <a:p>
            <a:r>
              <a:rPr lang="en-US" sz="2400" b="1" dirty="0" smtClean="0"/>
              <a:t>National Accounts</a:t>
            </a:r>
          </a:p>
          <a:p>
            <a:pPr>
              <a:buNone/>
            </a:pPr>
            <a:r>
              <a:rPr lang="en-US" sz="1500" dirty="0" smtClean="0"/>
              <a:t>        GDP Sheets (Yearly)</a:t>
            </a:r>
          </a:p>
          <a:p>
            <a:pPr>
              <a:buNone/>
            </a:pPr>
            <a:r>
              <a:rPr lang="en-US" sz="1500" dirty="0" smtClean="0"/>
              <a:t>         National Accounts  publication (Every 2 years – 2012)</a:t>
            </a:r>
          </a:p>
          <a:p>
            <a:pPr>
              <a:buNone/>
            </a:pPr>
            <a:endParaRPr lang="en-US" sz="1500" dirty="0" smtClean="0"/>
          </a:p>
          <a:p>
            <a:r>
              <a:rPr lang="en-US" sz="2400" b="1" dirty="0" smtClean="0"/>
              <a:t>Enterprise Statistics </a:t>
            </a:r>
          </a:p>
          <a:p>
            <a:pPr>
              <a:buNone/>
            </a:pPr>
            <a:r>
              <a:rPr lang="en-US" sz="1500" dirty="0" smtClean="0"/>
              <a:t>       Wages and Prices in the Construction Industry sheet </a:t>
            </a:r>
          </a:p>
          <a:p>
            <a:pPr>
              <a:buNone/>
            </a:pPr>
            <a:r>
              <a:rPr lang="en-US" sz="1500" dirty="0" smtClean="0"/>
              <a:t>       Wages and Prices in the Construction Industry Publication (Every 2 years 2011 and 2013)</a:t>
            </a:r>
          </a:p>
          <a:p>
            <a:pPr>
              <a:buNone/>
            </a:pPr>
            <a:r>
              <a:rPr lang="en-US" sz="1500" dirty="0" smtClean="0"/>
              <a:t>       Economic Statistics Publication (Every 2 years 2012)</a:t>
            </a:r>
          </a:p>
          <a:p>
            <a:pPr>
              <a:buNone/>
            </a:pPr>
            <a:endParaRPr lang="en-US" sz="1500" b="1" dirty="0" smtClean="0"/>
          </a:p>
          <a:p>
            <a:r>
              <a:rPr lang="en-US" sz="2400" b="1" dirty="0" smtClean="0"/>
              <a:t>Consumer Price Index</a:t>
            </a:r>
          </a:p>
          <a:p>
            <a:pPr>
              <a:buNone/>
            </a:pPr>
            <a:r>
              <a:rPr lang="en-US" sz="1500" dirty="0" smtClean="0"/>
              <a:t>           CPI Sheets (monthly) </a:t>
            </a:r>
          </a:p>
          <a:p>
            <a:endParaRPr lang="en-US" sz="1500" dirty="0" smtClean="0"/>
          </a:p>
          <a:p>
            <a:r>
              <a:rPr lang="en-US" sz="2400" b="1" dirty="0" smtClean="0"/>
              <a:t>Trade Statistics </a:t>
            </a:r>
          </a:p>
          <a:p>
            <a:pPr>
              <a:buNone/>
            </a:pPr>
            <a:r>
              <a:rPr lang="en-US" sz="1500" dirty="0" smtClean="0"/>
              <a:t>         Import and export statistics from shipping documents</a:t>
            </a:r>
          </a:p>
          <a:p>
            <a:pPr>
              <a:buNone/>
            </a:pPr>
            <a:r>
              <a:rPr lang="en-US" sz="1500" dirty="0" smtClean="0"/>
              <a:t>          Trade Statistics Publication  (Every 2 years – 2008 and 2013)</a:t>
            </a:r>
          </a:p>
          <a:p>
            <a:endParaRPr lang="en-US" sz="1500" dirty="0" smtClean="0"/>
          </a:p>
        </p:txBody>
      </p:sp>
      <p:pic>
        <p:nvPicPr>
          <p:cNvPr id="5122" name="Picture 2" descr="http://www.waterkant.net/suriname/newspictures/images/20120105231149_noodmarkt.jpg"/>
          <p:cNvPicPr>
            <a:picLocks noChangeAspect="1" noChangeArrowheads="1"/>
          </p:cNvPicPr>
          <p:nvPr/>
        </p:nvPicPr>
        <p:blipFill>
          <a:blip r:embed="rId2" cstate="print"/>
          <a:srcRect/>
          <a:stretch>
            <a:fillRect/>
          </a:stretch>
        </p:blipFill>
        <p:spPr bwMode="auto">
          <a:xfrm>
            <a:off x="5486400" y="3733800"/>
            <a:ext cx="3276600" cy="1981200"/>
          </a:xfrm>
          <a:prstGeom prst="rect">
            <a:avLst/>
          </a:prstGeom>
          <a:noFill/>
        </p:spPr>
      </p:pic>
      <p:pic>
        <p:nvPicPr>
          <p:cNvPr id="16386" name="Picture 2" descr="http://www.statistics-suriname.org/images/publicaties/nr_2006-2010.jpg"/>
          <p:cNvPicPr>
            <a:picLocks noChangeAspect="1" noChangeArrowheads="1"/>
          </p:cNvPicPr>
          <p:nvPr/>
        </p:nvPicPr>
        <p:blipFill>
          <a:blip r:embed="rId3"/>
          <a:srcRect/>
          <a:stretch>
            <a:fillRect/>
          </a:stretch>
        </p:blipFill>
        <p:spPr bwMode="auto">
          <a:xfrm>
            <a:off x="7315200" y="1143000"/>
            <a:ext cx="1676400" cy="2124076"/>
          </a:xfrm>
          <a:prstGeom prst="rect">
            <a:avLst/>
          </a:prstGeom>
          <a:noFill/>
        </p:spPr>
      </p:pic>
      <p:pic>
        <p:nvPicPr>
          <p:cNvPr id="16388" name="Picture 4" descr="http://www.statistics-suriname.org/images/publicaties/eco_statistieken2008-2011.jpg"/>
          <p:cNvPicPr>
            <a:picLocks noChangeAspect="1" noChangeArrowheads="1"/>
          </p:cNvPicPr>
          <p:nvPr/>
        </p:nvPicPr>
        <p:blipFill>
          <a:blip r:embed="rId4"/>
          <a:srcRect/>
          <a:stretch>
            <a:fillRect/>
          </a:stretch>
        </p:blipFill>
        <p:spPr bwMode="auto">
          <a:xfrm>
            <a:off x="5715000" y="1143000"/>
            <a:ext cx="1524000" cy="2133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1143000"/>
          </a:xfrm>
        </p:spPr>
        <p:txBody>
          <a:bodyPr>
            <a:normAutofit fontScale="90000"/>
          </a:bodyPr>
          <a:lstStyle/>
          <a:p>
            <a:r>
              <a:rPr lang="en-US" b="1" dirty="0" smtClean="0">
                <a:solidFill>
                  <a:srgbClr val="008000"/>
                </a:solidFill>
              </a:rPr>
              <a:t>Statistics Producing Departments</a:t>
            </a:r>
            <a:br>
              <a:rPr lang="en-US" b="1" dirty="0" smtClean="0">
                <a:solidFill>
                  <a:srgbClr val="008000"/>
                </a:solidFill>
              </a:rPr>
            </a:br>
            <a:r>
              <a:rPr lang="en-US" b="1" dirty="0" smtClean="0">
                <a:solidFill>
                  <a:srgbClr val="008000"/>
                </a:solidFill>
              </a:rPr>
              <a:t>Published Data - Social Division:</a:t>
            </a:r>
            <a:br>
              <a:rPr lang="en-US" b="1" dirty="0" smtClean="0">
                <a:solidFill>
                  <a:srgbClr val="008000"/>
                </a:solidFill>
              </a:rPr>
            </a:br>
            <a:endParaRPr lang="en-US" dirty="0">
              <a:solidFill>
                <a:srgbClr val="008000"/>
              </a:solidFill>
            </a:endParaRPr>
          </a:p>
        </p:txBody>
      </p:sp>
      <p:sp>
        <p:nvSpPr>
          <p:cNvPr id="3" name="Content Placeholder 2"/>
          <p:cNvSpPr>
            <a:spLocks noGrp="1"/>
          </p:cNvSpPr>
          <p:nvPr>
            <p:ph idx="1"/>
          </p:nvPr>
        </p:nvSpPr>
        <p:spPr>
          <a:xfrm>
            <a:off x="152400" y="1600200"/>
            <a:ext cx="8229600" cy="4525963"/>
          </a:xfrm>
        </p:spPr>
        <p:txBody>
          <a:bodyPr>
            <a:normAutofit/>
          </a:bodyPr>
          <a:lstStyle/>
          <a:p>
            <a:r>
              <a:rPr lang="en-US" sz="2500" b="1" dirty="0" smtClean="0"/>
              <a:t>Household Statistics </a:t>
            </a:r>
          </a:p>
          <a:p>
            <a:pPr>
              <a:buNone/>
            </a:pPr>
            <a:r>
              <a:rPr lang="en-US" sz="1800" dirty="0" smtClean="0"/>
              <a:t>       Households In Suriname publication (Every 2 years)</a:t>
            </a:r>
          </a:p>
          <a:p>
            <a:endParaRPr lang="en-US" sz="2300" dirty="0" smtClean="0"/>
          </a:p>
          <a:p>
            <a:r>
              <a:rPr lang="en-US" sz="2300" b="1" dirty="0" smtClean="0"/>
              <a:t>Population Statistics </a:t>
            </a:r>
          </a:p>
          <a:p>
            <a:pPr>
              <a:buNone/>
            </a:pPr>
            <a:r>
              <a:rPr lang="en-US" sz="2300" dirty="0" smtClean="0"/>
              <a:t>    </a:t>
            </a:r>
            <a:r>
              <a:rPr lang="en-US" sz="1800" dirty="0" smtClean="0"/>
              <a:t>Demographic Data publication (Every 2 years) </a:t>
            </a:r>
          </a:p>
          <a:p>
            <a:endParaRPr lang="en-US" sz="2300" dirty="0" smtClean="0"/>
          </a:p>
          <a:p>
            <a:r>
              <a:rPr lang="en-US" sz="2300" b="1" dirty="0" smtClean="0"/>
              <a:t>Transport and Traffic Statistics </a:t>
            </a:r>
          </a:p>
          <a:p>
            <a:pPr>
              <a:buNone/>
            </a:pPr>
            <a:r>
              <a:rPr lang="en-US" sz="1800" dirty="0" smtClean="0"/>
              <a:t>   Transport and Traffic Statistics publication (odd years)</a:t>
            </a:r>
          </a:p>
          <a:p>
            <a:endParaRPr lang="en-US" sz="2300" dirty="0" smtClean="0"/>
          </a:p>
          <a:p>
            <a:r>
              <a:rPr lang="en-US" sz="2300" b="1" dirty="0" smtClean="0"/>
              <a:t>Social Cultural Statistics</a:t>
            </a:r>
          </a:p>
          <a:p>
            <a:pPr>
              <a:buNone/>
            </a:pPr>
            <a:r>
              <a:rPr lang="en-US" sz="1800" dirty="0" smtClean="0"/>
              <a:t>   Statistical Yearbook Suriname (yearly)</a:t>
            </a:r>
          </a:p>
          <a:p>
            <a:endParaRPr lang="en-US" dirty="0" smtClean="0"/>
          </a:p>
          <a:p>
            <a:endParaRPr lang="en-US" dirty="0"/>
          </a:p>
        </p:txBody>
      </p:sp>
      <p:pic>
        <p:nvPicPr>
          <p:cNvPr id="4102" name="Picture 6" descr="https://fbcdn-sphotos-d-a.akamaihd.net/hphotos-ak-frc1/430364_366923253339977_2056158123_n.jpg"/>
          <p:cNvPicPr>
            <a:picLocks noChangeAspect="1" noChangeArrowheads="1"/>
          </p:cNvPicPr>
          <p:nvPr/>
        </p:nvPicPr>
        <p:blipFill>
          <a:blip r:embed="rId2" cstate="print"/>
          <a:srcRect/>
          <a:stretch>
            <a:fillRect/>
          </a:stretch>
        </p:blipFill>
        <p:spPr bwMode="auto">
          <a:xfrm>
            <a:off x="5676900" y="4550452"/>
            <a:ext cx="3467100" cy="2307548"/>
          </a:xfrm>
          <a:prstGeom prst="rect">
            <a:avLst/>
          </a:prstGeom>
          <a:noFill/>
        </p:spPr>
      </p:pic>
      <p:pic>
        <p:nvPicPr>
          <p:cNvPr id="10" name="Picture 4" descr="http://www.fredhoogervorst.com/oni.app/local/upload/0407123db.jpg"/>
          <p:cNvPicPr>
            <a:picLocks noChangeAspect="1" noChangeArrowheads="1"/>
          </p:cNvPicPr>
          <p:nvPr/>
        </p:nvPicPr>
        <p:blipFill>
          <a:blip r:embed="rId3" cstate="print"/>
          <a:srcRect/>
          <a:stretch>
            <a:fillRect/>
          </a:stretch>
        </p:blipFill>
        <p:spPr bwMode="auto">
          <a:xfrm>
            <a:off x="5638800" y="2828410"/>
            <a:ext cx="3505200" cy="2124590"/>
          </a:xfrm>
          <a:prstGeom prst="rect">
            <a:avLst/>
          </a:prstGeom>
          <a:noFill/>
        </p:spPr>
      </p:pic>
      <p:pic>
        <p:nvPicPr>
          <p:cNvPr id="11" name="Picture 4" descr="http://www.stichtingprojekten.com/wp-content/uploads/2012/03/0061_Boekenweek_100323B.jpg"/>
          <p:cNvPicPr>
            <a:picLocks noChangeAspect="1" noChangeArrowheads="1"/>
          </p:cNvPicPr>
          <p:nvPr/>
        </p:nvPicPr>
        <p:blipFill>
          <a:blip r:embed="rId4"/>
          <a:srcRect/>
          <a:stretch>
            <a:fillRect/>
          </a:stretch>
        </p:blipFill>
        <p:spPr bwMode="auto">
          <a:xfrm>
            <a:off x="5638800" y="990600"/>
            <a:ext cx="3505200" cy="228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Statistics Producing Departments</a:t>
            </a:r>
            <a:br>
              <a:rPr lang="en-US" b="1" dirty="0" smtClean="0">
                <a:solidFill>
                  <a:srgbClr val="008000"/>
                </a:solidFill>
              </a:rPr>
            </a:br>
            <a:r>
              <a:rPr lang="en-US" b="1" dirty="0" smtClean="0">
                <a:solidFill>
                  <a:srgbClr val="008000"/>
                </a:solidFill>
              </a:rPr>
              <a:t>Published Data</a:t>
            </a:r>
            <a:endParaRPr lang="en-US" b="1"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b="1" dirty="0" smtClean="0">
                <a:solidFill>
                  <a:srgbClr val="008000"/>
                </a:solidFill>
              </a:rPr>
              <a:t>Research and Planning:</a:t>
            </a:r>
          </a:p>
          <a:p>
            <a:pPr>
              <a:buNone/>
            </a:pPr>
            <a:r>
              <a:rPr lang="en-US" dirty="0" smtClean="0"/>
              <a:t>Gender (2011 and 2013)</a:t>
            </a:r>
          </a:p>
          <a:p>
            <a:pPr>
              <a:buNone/>
            </a:pPr>
            <a:r>
              <a:rPr lang="en-US" dirty="0" smtClean="0"/>
              <a:t>Environment (2012) </a:t>
            </a:r>
          </a:p>
          <a:p>
            <a:pPr>
              <a:buNone/>
            </a:pPr>
            <a:r>
              <a:rPr lang="en-US" dirty="0" smtClean="0"/>
              <a:t>Basic Indicators (2x - 2012 and 2013)</a:t>
            </a:r>
          </a:p>
          <a:p>
            <a:pPr>
              <a:buNone/>
            </a:pPr>
            <a:r>
              <a:rPr lang="en-US" dirty="0" smtClean="0"/>
              <a:t>Statistical Papers (Yearly – 2012 and 2013)</a:t>
            </a:r>
          </a:p>
          <a:p>
            <a:endParaRPr lang="en-US" dirty="0" smtClean="0"/>
          </a:p>
          <a:p>
            <a:r>
              <a:rPr lang="en-US" b="1" dirty="0" smtClean="0">
                <a:solidFill>
                  <a:srgbClr val="008000"/>
                </a:solidFill>
              </a:rPr>
              <a:t>CENSUS:</a:t>
            </a:r>
          </a:p>
          <a:p>
            <a:pPr>
              <a:buNone/>
            </a:pPr>
            <a:r>
              <a:rPr lang="en-US" dirty="0" smtClean="0"/>
              <a:t>CENSUSDATA</a:t>
            </a:r>
            <a:endParaRPr lang="en-US" dirty="0"/>
          </a:p>
        </p:txBody>
      </p:sp>
      <p:pic>
        <p:nvPicPr>
          <p:cNvPr id="14338" name="Picture 2" descr="http://www.statistics-suriname.org/images/publicaties/milieustatistieken_2012.png"/>
          <p:cNvPicPr>
            <a:picLocks noChangeAspect="1" noChangeArrowheads="1"/>
          </p:cNvPicPr>
          <p:nvPr/>
        </p:nvPicPr>
        <p:blipFill>
          <a:blip r:embed="rId2" cstate="print"/>
          <a:srcRect/>
          <a:stretch>
            <a:fillRect/>
          </a:stretch>
        </p:blipFill>
        <p:spPr bwMode="auto">
          <a:xfrm>
            <a:off x="6629400" y="762000"/>
            <a:ext cx="2133600" cy="2971800"/>
          </a:xfrm>
          <a:prstGeom prst="rect">
            <a:avLst/>
          </a:prstGeom>
          <a:noFill/>
        </p:spPr>
      </p:pic>
      <p:pic>
        <p:nvPicPr>
          <p:cNvPr id="14340" name="Picture 4" descr="http://www.statistics-suriname.org/images/publicaties/gender_stat.2011.jpg"/>
          <p:cNvPicPr>
            <a:picLocks noChangeAspect="1" noChangeArrowheads="1"/>
          </p:cNvPicPr>
          <p:nvPr/>
        </p:nvPicPr>
        <p:blipFill>
          <a:blip r:embed="rId3" cstate="print"/>
          <a:srcRect/>
          <a:stretch>
            <a:fillRect/>
          </a:stretch>
        </p:blipFill>
        <p:spPr bwMode="auto">
          <a:xfrm>
            <a:off x="7086600" y="4170123"/>
            <a:ext cx="2114550" cy="2687877"/>
          </a:xfrm>
          <a:prstGeom prst="rect">
            <a:avLst/>
          </a:prstGeom>
          <a:noFill/>
        </p:spPr>
      </p:pic>
      <p:pic>
        <p:nvPicPr>
          <p:cNvPr id="4" name="Picture 2" descr="http://www.statistics-suriname.org/images/publicaties/volkstelling_landelijke_resultaten_v1_216-200505.JPG"/>
          <p:cNvPicPr>
            <a:picLocks noChangeAspect="1" noChangeArrowheads="1"/>
          </p:cNvPicPr>
          <p:nvPr/>
        </p:nvPicPr>
        <p:blipFill>
          <a:blip r:embed="rId4"/>
          <a:srcRect/>
          <a:stretch>
            <a:fillRect/>
          </a:stretch>
        </p:blipFill>
        <p:spPr bwMode="auto">
          <a:xfrm>
            <a:off x="2743200" y="4200524"/>
            <a:ext cx="2133600" cy="2657476"/>
          </a:xfrm>
          <a:prstGeom prst="rect">
            <a:avLst/>
          </a:prstGeom>
          <a:noFill/>
        </p:spPr>
      </p:pic>
      <p:pic>
        <p:nvPicPr>
          <p:cNvPr id="5" name="Picture 4" descr="http://www.statistics-suriname.org/images/publicaties/sur_basis_ind-1_2012.jpg"/>
          <p:cNvPicPr>
            <a:picLocks noChangeAspect="1" noChangeArrowheads="1"/>
          </p:cNvPicPr>
          <p:nvPr/>
        </p:nvPicPr>
        <p:blipFill>
          <a:blip r:embed="rId5" cstate="print"/>
          <a:srcRect/>
          <a:stretch>
            <a:fillRect/>
          </a:stretch>
        </p:blipFill>
        <p:spPr bwMode="auto">
          <a:xfrm>
            <a:off x="4953000" y="4191000"/>
            <a:ext cx="1981200" cy="258699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TotalTime>
  <Words>554</Words>
  <Application>Microsoft Office PowerPoint</Application>
  <PresentationFormat>On-screen Show (4:3)</PresentationFormat>
  <Paragraphs>150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United Nations Regional Workshop on  Data Dissemination and Communication</vt:lpstr>
      <vt:lpstr>Outline Presentation</vt:lpstr>
      <vt:lpstr>Background Information</vt:lpstr>
      <vt:lpstr>GBS Principles: Vision, Mission, Core Values and       The Data Dissemination Policy </vt:lpstr>
      <vt:lpstr>Data Flow  GBS</vt:lpstr>
      <vt:lpstr>Selected Surveys</vt:lpstr>
      <vt:lpstr>Statistics Producing Departments Published Data - Economic Division: </vt:lpstr>
      <vt:lpstr>Statistics Producing Departments Published Data - Social Division: </vt:lpstr>
      <vt:lpstr>Statistics Producing Departments Published Data</vt:lpstr>
      <vt:lpstr>Data Dissemination at GBS</vt:lpstr>
      <vt:lpstr>Data Dissemination Strategies </vt:lpstr>
      <vt:lpstr>Dissemination Difficulties for the GBS</vt:lpstr>
      <vt:lpstr>Emerging user needs </vt:lpstr>
      <vt:lpstr>Slide 14</vt:lpstr>
      <vt:lpstr> What Can the GBS do to full fill the user needs?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Regional Workshop on  Data Dissemination and Communication</dc:title>
  <dc:creator>fallon</dc:creator>
  <cp:lastModifiedBy>fallon</cp:lastModifiedBy>
  <cp:revision>180</cp:revision>
  <dcterms:created xsi:type="dcterms:W3CDTF">2013-05-13T14:49:08Z</dcterms:created>
  <dcterms:modified xsi:type="dcterms:W3CDTF">2013-05-30T10:33:23Z</dcterms:modified>
</cp:coreProperties>
</file>